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8" r:id="rId2"/>
    <p:sldId id="349" r:id="rId3"/>
    <p:sldId id="264" r:id="rId4"/>
    <p:sldId id="297" r:id="rId5"/>
    <p:sldId id="331" r:id="rId6"/>
    <p:sldId id="278" r:id="rId7"/>
    <p:sldId id="350" r:id="rId8"/>
    <p:sldId id="334" r:id="rId9"/>
    <p:sldId id="335" r:id="rId10"/>
    <p:sldId id="323" r:id="rId11"/>
    <p:sldId id="324" r:id="rId12"/>
    <p:sldId id="352" r:id="rId13"/>
    <p:sldId id="325" r:id="rId14"/>
    <p:sldId id="326" r:id="rId15"/>
    <p:sldId id="354" r:id="rId16"/>
    <p:sldId id="301" r:id="rId17"/>
    <p:sldId id="299" r:id="rId18"/>
    <p:sldId id="356" r:id="rId19"/>
    <p:sldId id="333" r:id="rId20"/>
    <p:sldId id="312" r:id="rId21"/>
    <p:sldId id="355" r:id="rId22"/>
    <p:sldId id="318" r:id="rId23"/>
    <p:sldId id="263" r:id="rId24"/>
    <p:sldId id="261" r:id="rId25"/>
    <p:sldId id="319" r:id="rId26"/>
    <p:sldId id="340" r:id="rId27"/>
    <p:sldId id="362" r:id="rId28"/>
    <p:sldId id="267" r:id="rId29"/>
    <p:sldId id="357" r:id="rId30"/>
    <p:sldId id="266" r:id="rId31"/>
    <p:sldId id="265" r:id="rId32"/>
    <p:sldId id="269" r:id="rId33"/>
    <p:sldId id="268" r:id="rId34"/>
    <p:sldId id="359" r:id="rId35"/>
    <p:sldId id="281" r:id="rId36"/>
    <p:sldId id="336" r:id="rId37"/>
    <p:sldId id="337" r:id="rId38"/>
    <p:sldId id="358" r:id="rId39"/>
    <p:sldId id="338" r:id="rId40"/>
    <p:sldId id="342" r:id="rId41"/>
    <p:sldId id="363" r:id="rId42"/>
    <p:sldId id="341" r:id="rId43"/>
    <p:sldId id="343" r:id="rId44"/>
    <p:sldId id="361" r:id="rId45"/>
    <p:sldId id="271" r:id="rId46"/>
    <p:sldId id="344" r:id="rId47"/>
    <p:sldId id="360" r:id="rId48"/>
    <p:sldId id="280" r:id="rId49"/>
    <p:sldId id="345" r:id="rId50"/>
    <p:sldId id="302" r:id="rId51"/>
    <p:sldId id="351" r:id="rId52"/>
    <p:sldId id="294" r:id="rId53"/>
    <p:sldId id="295" r:id="rId54"/>
    <p:sldId id="353" r:id="rId55"/>
    <p:sldId id="346" r:id="rId56"/>
    <p:sldId id="347" r:id="rId57"/>
    <p:sldId id="348" r:id="rId58"/>
    <p:sldId id="30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041A9-308B-4D58-8625-C6AC3A47BED0}" type="datetimeFigureOut">
              <a:rPr lang="ru-RU" smtClean="0"/>
              <a:t>12.09.2019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E0572-A889-49AC-8F4F-6523AE3BD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4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</a:pPr>
            <a:endParaRPr lang="ru-RU" sz="1200" b="1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E0572-A889-49AC-8F4F-6523AE3BD89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85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orokina_an\Рабочий стол\DarkMini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4054" r="9824" b="27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sorokina_an\Рабочий стол\15047706168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47260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ФГБОУ ВО Белгородский ГАУ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Управление библиотечно-информационных ресурсов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8503" y="6309320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2019 год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15719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Bookman Old Style" panose="02050604050505020204" pitchFamily="18" charset="0"/>
              </a:rPr>
              <a:t> норма жизни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83671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Bookman Old Style" panose="02050604050505020204" pitchFamily="18" charset="0"/>
              </a:rPr>
              <a:t>Трезвость -</a:t>
            </a: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487" y="332656"/>
            <a:ext cx="550837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17463" algn="ctr">
              <a:buNone/>
            </a:pPr>
            <a:r>
              <a:rPr lang="ru-RU" sz="27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далеком 1911 году </a:t>
            </a:r>
            <a:endParaRPr lang="ru-RU" sz="2700" b="1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marL="179388" indent="17463" algn="ctr">
              <a:buNone/>
            </a:pPr>
            <a:r>
              <a:rPr lang="ru-RU" sz="27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34 </a:t>
            </a:r>
            <a:r>
              <a:rPr lang="ru-RU" sz="27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человека, представители интеллигенции </a:t>
            </a:r>
          </a:p>
          <a:p>
            <a:pPr marL="179388" indent="17463" algn="ctr">
              <a:buNone/>
            </a:pPr>
            <a:r>
              <a:rPr lang="ru-RU" sz="27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православно-охранительных взглядов, организовали Всероссийский трудовой союз христиан-трезвенников, которые пропагандировали здоровый образ жизни и абсолютный отказ от алкогольных напитков</a:t>
            </a:r>
            <a:endParaRPr lang="ru-RU" sz="27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Picture 2" descr="https://otvet.imgsmail.ru/download/875a8375f91de049494d6073098e8a2f_d063151657c135e492368d838c43dc6f.jpg"/>
          <p:cNvPicPr>
            <a:picLocks noChangeAspect="1" noChangeArrowheads="1"/>
          </p:cNvPicPr>
          <p:nvPr/>
        </p:nvPicPr>
        <p:blipFill rotWithShape="1">
          <a:blip r:embed="rId2" cstate="print"/>
          <a:srcRect l="17307" r="17293"/>
          <a:stretch/>
        </p:blipFill>
        <p:spPr bwMode="auto">
          <a:xfrm>
            <a:off x="5508104" y="1484784"/>
            <a:ext cx="351629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2284" y="0"/>
            <a:ext cx="64394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Девизом Союза </a:t>
            </a:r>
          </a:p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стал лозунг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3012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Под которым впоследствии и стал проводиться День трезвости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5676" y="2024844"/>
            <a:ext cx="5832648" cy="28083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В ТРЕЗВОСТИ </a:t>
            </a: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СЧАСТЬЕ </a:t>
            </a: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НАРОДА</a:t>
            </a:r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  <a:p>
            <a:pPr algn="ctr"/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резвость\CCF04092019_00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2" t="1471" r="10471" b="33386"/>
          <a:stretch/>
        </p:blipFill>
        <p:spPr bwMode="auto">
          <a:xfrm>
            <a:off x="6084168" y="2276872"/>
            <a:ext cx="2880320" cy="447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0527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Ю7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75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Воропай А.В. Девиз - трезвость / А.В. Воропай. - М. : Воениздат, 1988. - 80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703016"/>
            <a:ext cx="606271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книге говорится о влиянии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алкоголя на организм человека,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на производительность труда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работника сельского хозяйства,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на выполнение воином служебных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обязанностей. Всем своим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содержанием книга убеждает в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недопустимости употребления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спиртных напитков вообще, а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на военной службе в особенности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endParaRPr lang="ru-RU" sz="2400" dirty="0"/>
          </a:p>
        </p:txBody>
      </p:sp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Спустя 2 года</a:t>
            </a:r>
          </a:p>
          <a:p>
            <a:pPr indent="17463"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(11-12 мая) 1913 года, </a:t>
            </a:r>
          </a:p>
          <a:p>
            <a:pPr indent="17463"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День трезвости в России получил статус официального торжества. Эту идею активно поддерживала церковь </a:t>
            </a:r>
          </a:p>
        </p:txBody>
      </p:sp>
      <p:pic>
        <p:nvPicPr>
          <p:cNvPr id="4" name="Picture 2" descr="http://trezvenie-tyumen.ru/images/den%20trezvost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812" y="2250847"/>
            <a:ext cx="3384376" cy="447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8225" y="0"/>
            <a:ext cx="55675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Главная идея </a:t>
            </a:r>
          </a:p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Дня трезвости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277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17463" algn="ctr"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Основная идея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заключалась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пропаганде здорового образа жизни. Представители интеллигенции и церкви хотели показать, что человек может счастливо, радостно и полноценно жить и без употребления алкоголя</a:t>
            </a:r>
          </a:p>
        </p:txBody>
      </p:sp>
      <p:pic>
        <p:nvPicPr>
          <p:cNvPr id="4" name="Picture 6" descr="https://ds02.infourok.ru/uploads/ex/0ded/0004b554-220bf1c9/hello_html_73c255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66564"/>
            <a:ext cx="3744416" cy="264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трезвость\CCF04092019_0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3" t="1424" r="11948" b="44198"/>
          <a:stretch/>
        </p:blipFill>
        <p:spPr bwMode="auto">
          <a:xfrm>
            <a:off x="6080026" y="2924944"/>
            <a:ext cx="252442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0527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Ф61(2)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 84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Утверждать трезвость!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: из опыта работы партийных комитетов по борьбе с пьянством и алкоголизмом / ред. А.А. Зайцев. - М. : Политиздат, 1986. - 142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356992"/>
            <a:ext cx="5328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Сборник состоит из статей, написанных первыми секретарями обкомов партии. В них рассказывается об опыте работы партийных организаций по борьбе с пьянством и алкоголизмом. Рассчитана на широкий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круг читателей</a:t>
            </a:r>
          </a:p>
        </p:txBody>
      </p:sp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2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Сегодня Всероссийский День трезвости как никогда актуален. Разумный и осознанный выбор трезвого образа жизни – одна из основных задач, стоящих перед современным обществом</a:t>
            </a:r>
          </a:p>
        </p:txBody>
      </p:sp>
      <p:pic>
        <p:nvPicPr>
          <p:cNvPr id="65538" name="Picture 2" descr="http://smenaplus.ru/wp-content/uploads/2016/09/2-1000x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6480720" cy="400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sorokina_an\Рабочий стол\1410457873_02.jpg"/>
          <p:cNvPicPr>
            <a:picLocks noChangeAspect="1" noChangeArrowheads="1"/>
          </p:cNvPicPr>
          <p:nvPr/>
        </p:nvPicPr>
        <p:blipFill>
          <a:blip r:embed="rId2" cstate="print"/>
          <a:srcRect r="1351"/>
          <a:stretch>
            <a:fillRect/>
          </a:stretch>
        </p:blipFill>
        <p:spPr bwMode="auto">
          <a:xfrm>
            <a:off x="107504" y="116632"/>
            <a:ext cx="415716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1" descr="C:\Documents and Settings\sorokina_an\Рабочий стол\trezv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6632"/>
            <a:ext cx="4176464" cy="278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140968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«Всероссийский день трезвости» — это не только православный праздник, но и общественный и социальный. Самые разные организации в этот день проводят мероприятия, которые направлены на то, чтобы донести обществу мысль о такой важной составляющей их жизни, как трезвый и здоровый образ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трезвость\CCF04092019_0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1731" r="17288" b="33333"/>
          <a:stretch/>
        </p:blipFill>
        <p:spPr bwMode="auto">
          <a:xfrm>
            <a:off x="6543100" y="2780928"/>
            <a:ext cx="2476088" cy="395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052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Х62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 79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Устав Всесоюзного добровольного общества борьбы за трезвость. - М. : Юридическая литература,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1987. - 16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072348"/>
            <a:ext cx="6588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Всесоюзное добровольное общество борьбы за трезвость ставит своей целью: объединить в борьбе за трезвость широкие массы советских людей, проводить активную антиалкогольную работу на предприятиях, осуществлять устную и печатную антиалкогольную пропаганду, раскрывать вред алкоголя для здоровья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71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98" y="1984340"/>
            <a:ext cx="6274029" cy="4705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6714" y="2915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«Алкоголизм делает больше опустошения, чем три исторических бича, вместе взятые: голод, чума, и войны»</a:t>
            </a:r>
          </a:p>
          <a:p>
            <a:pPr algn="r">
              <a:tabLst>
                <a:tab pos="4572000" algn="l"/>
              </a:tabLst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                                       У. Гладстон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0621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«Привычка принуждает нас ко многим глупостям, самая большая глупость – стать ее рабом» </a:t>
            </a:r>
          </a:p>
          <a:p>
            <a:pPr algn="ctr">
              <a:buFontTx/>
              <a:buNone/>
            </a:pPr>
            <a:endParaRPr lang="ru-RU" sz="4000" b="1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ctr">
              <a:buFontTx/>
              <a:buNone/>
            </a:pPr>
            <a:endParaRPr lang="ru-RU" sz="4000" b="1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r">
              <a:buFontTx/>
              <a:buNone/>
            </a:pPr>
            <a:endParaRPr lang="ru-RU" sz="4000" b="1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r">
              <a:buFontTx/>
              <a:buNone/>
            </a:pP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Наполеон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843" y="116632"/>
            <a:ext cx="55483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Известно, что: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1255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настоящее время алкоголизм, как причина смерти, во всем мире занимает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по частоте третье место.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Алкоголь ежегодно убивает 700 000 россиян. </a:t>
            </a:r>
          </a:p>
        </p:txBody>
      </p:sp>
      <p:pic>
        <p:nvPicPr>
          <p:cNvPr id="4" name="Рисунок 3" descr="много.jpg"/>
          <p:cNvPicPr>
            <a:picLocks noChangeAspect="1"/>
          </p:cNvPicPr>
          <p:nvPr/>
        </p:nvPicPr>
        <p:blipFill>
          <a:blip r:embed="rId2" cstate="print"/>
          <a:srcRect l="10140" t="3959" r="10575" b="6152"/>
          <a:stretch>
            <a:fillRect/>
          </a:stretch>
        </p:blipFill>
        <p:spPr>
          <a:xfrm>
            <a:off x="107504" y="3068960"/>
            <a:ext cx="431494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5" name="Содержимое 6" descr="многомного.jpg"/>
          <p:cNvPicPr>
            <a:picLocks noChangeAspect="1"/>
          </p:cNvPicPr>
          <p:nvPr/>
        </p:nvPicPr>
        <p:blipFill>
          <a:blip r:embed="rId3" cstate="print"/>
          <a:srcRect t="8889" b="8889"/>
          <a:stretch>
            <a:fillRect/>
          </a:stretch>
        </p:blipFill>
        <p:spPr>
          <a:xfrm>
            <a:off x="4716016" y="3068960"/>
            <a:ext cx="429876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трезвость\CCF04092019_0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3" t="1546" r="11970" b="42967"/>
          <a:stretch/>
        </p:blipFill>
        <p:spPr bwMode="auto">
          <a:xfrm>
            <a:off x="6012160" y="2636912"/>
            <a:ext cx="2909367" cy="411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Х99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 79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Усталова А.В. Гражданско-правовая мера борьбы с пьянством / А.В. Усталова. - Воронеж : Изд-во Воронежского ун-та, 1987. - 120 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072348"/>
            <a:ext cx="6012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На основе анализа сущности искового производства исследуется природа дел об ограничении дееспособности граждан, процессуальные особенности их рассмотрения и исполнения. Показано значение этих дел как средства защиты имущественных интересов семьи и меры борьбы с  алкоголизмом</a:t>
            </a:r>
          </a:p>
        </p:txBody>
      </p:sp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16632"/>
            <a:ext cx="1044386" cy="10558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44624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14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3" y="1925"/>
            <a:ext cx="9134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Что такое </a:t>
            </a:r>
          </a:p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алкогольный геноцид</a:t>
            </a:r>
            <a: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 </a:t>
            </a:r>
            <a:endParaRPr lang="ru-RU" sz="4500" b="1" cap="all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20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12776"/>
            <a:ext cx="9139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АЛКОГОЛЬНЫЙ ГЕНОЦИД - это оружие, направленное на подрыв нашего генофонда, ослабление и уничтожение нашей Родины, причём за наши собственные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деньги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3228658"/>
            <a:ext cx="6984776" cy="34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3617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Алкоголь и его влияние на здоровье человека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568" y="0"/>
            <a:ext cx="9180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«Мы 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пьём за здоровье друг друга и портим собственное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здоровье»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</a:b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                             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36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Д. Джером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5604" name="AutoShape 4" descr="https://www.osnmedia.ru/wp-content/uploads/2019/07/alkogo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4394" y="0"/>
            <a:ext cx="709521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Наследственность</a:t>
            </a:r>
          </a:p>
        </p:txBody>
      </p:sp>
      <p:pic>
        <p:nvPicPr>
          <p:cNvPr id="3" name="Picture 6" descr="1"/>
          <p:cNvPicPr>
            <a:picLocks noChangeAspect="1" noChangeArrowheads="1"/>
          </p:cNvPicPr>
          <p:nvPr/>
        </p:nvPicPr>
        <p:blipFill rotWithShape="1">
          <a:blip r:embed="rId2" cstate="print"/>
          <a:srcRect b="7128"/>
          <a:stretch/>
        </p:blipFill>
        <p:spPr bwMode="auto">
          <a:xfrm>
            <a:off x="6228184" y="836712"/>
            <a:ext cx="2520280" cy="585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733246"/>
            <a:ext cx="50760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Об отрицательном влиянии вина на потомство известно с древности. Задолго до наших дней было отмечено, что у пьющих людей чаще бывают мертворождённые дети и выкидыши. Если же ребёнок родился живым, то он отстаёт в развитии и растёт умственно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неполноценным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784" y="0"/>
            <a:ext cx="8460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Алкоголь, отрицательно сказываясь на здоровье женщины, нарушает  нормальное функционирование ее половых органов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596" y="1955134"/>
            <a:ext cx="7272808" cy="464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268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Шайдукова Л.К. Проблематика алкоголизма у женщин : современность и прошлое (обзоры) : монография / Л.К. Шайдукова. - Германия : LAP LAMBERT Acad. Publ., 2018. - 96 с. - ISBN 978-3-330-05497-4. - Текст : электронный. - URL: https://new.znanium.com/catalog/product/1058184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441680"/>
            <a:ext cx="4823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книге отражены авторские исследования по проблемам алкоголизма у женщин и другие актуальные вопросы наркологии. В работе представлена современная проблематика алкоголизма у женщин</a:t>
            </a:r>
          </a:p>
        </p:txBody>
      </p:sp>
      <p:sp>
        <p:nvSpPr>
          <p:cNvPr id="72708" name="AutoShape 4" descr="https://images.our-assets.com/fullcover/2000x/97833300549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2709" name="Picture 5" descr="D:\978-3-330-05497-4-full.jpg"/>
          <p:cNvPicPr>
            <a:picLocks noChangeAspect="1" noChangeArrowheads="1"/>
          </p:cNvPicPr>
          <p:nvPr/>
        </p:nvPicPr>
        <p:blipFill>
          <a:blip r:embed="rId2" cstate="print"/>
          <a:srcRect l="51819"/>
          <a:stretch>
            <a:fillRect/>
          </a:stretch>
        </p:blipFill>
        <p:spPr bwMode="auto">
          <a:xfrm>
            <a:off x="6364979" y="3573016"/>
            <a:ext cx="20954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Известно, что дети алкоголиков в 4 раза чаще других людей заболевают алкоголизмом и наркоманией, но, если такой человек не будет употреблять алкоголь и наркотики, он не заболеет</a:t>
            </a:r>
          </a:p>
        </p:txBody>
      </p:sp>
      <p:sp>
        <p:nvSpPr>
          <p:cNvPr id="16386" name="AutoShape 2" descr="https://proalkogolizm.ru/wp-content/uploads/2018/04/alkogolizm-i-nasledstvennos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6387" name="Picture 3" descr="D:\alkogolizm-i-nasledstvenno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504" y="2564904"/>
            <a:ext cx="762499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трезвость\CCF04092019_0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1470" r="13274" b="27146"/>
          <a:stretch/>
        </p:blipFill>
        <p:spPr bwMode="auto">
          <a:xfrm>
            <a:off x="5868144" y="2331822"/>
            <a:ext cx="2880320" cy="433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392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Р41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 50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Алкоголь и потомство / В.А. Таболин [и др.]. - М. : Высш. шк., 1988. - 110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703016"/>
            <a:ext cx="56521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книге приведены данные о влиянии алкоголя на детей и подростков, о влиянии личности алкоголика на здоровье семьи, о развитии детей, родившихся с алкогольным синдромом, о влиянии употребляемых совместно алкоголя, наркотических и токсических средств на потомство 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6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Алкоголизм — это форма химической зависимости, отличающаяся от наркомании тем, что алкоголь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является легальным веществом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1265090290_alkogol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9643" y="1764268"/>
            <a:ext cx="3624715" cy="494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Алкоголизм является болезнью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1277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первичной, т.е. не симптомом или последствием другой болезни;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прогрессирующей;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хронической (длительной);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неизлечимой;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смертельной</a:t>
            </a:r>
          </a:p>
        </p:txBody>
      </p:sp>
      <p:pic>
        <p:nvPicPr>
          <p:cNvPr id="17410" name="Picture 2" descr="http://alkostop116.ru/wp-content/uploads/2019/08/Kodirovanie-na-otvrashh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3963099" cy="263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AutoShape 4" descr="https://i.sunhome.ru/journal/133/novii-metod-lecheniya-alkogolizma-v2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4" name="AutoShape 6" descr="https://i.sunhome.ru/journal/133/novii-metod-lecheniya-alkogolizma-v2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pbs.twimg.com/media/Dlws3sPXoAEHmdG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8" name="AutoShape 10" descr="https://www.verywellmind.com/thmb/TT9zVNtCOLWHU2d_EOacPiGJSD4=/2002x1499/filters:fill(ABEAC3,1)/Wine-drinker-56a2602a3df78cf77274d5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419" name="Picture 11" descr="D:\Wine-drinker-56a2602a3df78cf77274d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77072"/>
            <a:ext cx="3672408" cy="264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Алкоголизм является болезнью химической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зависимости. Поведение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больного алкоголизмом нарушает представление о норме и часто рассматривается как порок. Существует предположение, что в настоящее время в России около 40% взрослого населения зависит от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алкоголя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al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3788" y="3089111"/>
            <a:ext cx="3816424" cy="3631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Одним из главных симптомов болезни является ее отрицание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(отрицает и больной, и близкие)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Болезнь неизлечима, но можно задержать ее развитие и улучшить свое состояние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Kurenie-narkotiki-alkogol-78.jpg"/>
          <p:cNvPicPr>
            <a:picLocks noChangeAspect="1"/>
          </p:cNvPicPr>
          <p:nvPr/>
        </p:nvPicPr>
        <p:blipFill>
          <a:blip r:embed="rId2" cstate="print"/>
          <a:srcRect b="4846"/>
          <a:stretch>
            <a:fillRect/>
          </a:stretch>
        </p:blipFill>
        <p:spPr bwMode="auto">
          <a:xfrm>
            <a:off x="2038009" y="2204864"/>
            <a:ext cx="5067982" cy="449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Пьянство ведет к алкоголизму. Этиловый спирт постоянно присутствует в организме человека, он образуется в процессе обмена веществ. Поступающий алкоголь распадается до ядовитого ацетальдегида и оказывает на клетки и органы разрушительное воздействие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17" y="3108543"/>
            <a:ext cx="4843767" cy="363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трезвость\CCF04092019_0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t="1889" r="12207" b="27840"/>
          <a:stretch/>
        </p:blipFill>
        <p:spPr bwMode="auto">
          <a:xfrm>
            <a:off x="5940152" y="2650465"/>
            <a:ext cx="2808312" cy="404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Р11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 65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Копыт Н.Я. Профилактика алкоголизма / 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Н.Я. Копыт, П.И. Сидоров. - М. : Медицина, 1986. - 240 с.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996952"/>
            <a:ext cx="5940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Опираясь на обширный литературный и собственный материал, авторы систематизировали и последовательно раскрыли ведущие направления предупреждения алкоголизма. Особое внимание обращено на первичную профилактику алкоголизма 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17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В организме алкоголь оказывает четыре основных эффекта: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06084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обеспечивает организм энергией; </a:t>
            </a:r>
          </a:p>
          <a:p>
            <a:pPr algn="ctr" eaLnBrk="0" hangingPunct="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замедляет работу центральной нервной системы, снижает ее эффективность;</a:t>
            </a:r>
          </a:p>
          <a:p>
            <a:pPr algn="ctr" eaLnBrk="0" hangingPunct="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стимулирует производство мочи;</a:t>
            </a:r>
          </a:p>
          <a:p>
            <a:pPr algn="ctr" eaLnBrk="0" hangingPunct="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выводит из строя печень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Picture 2" descr="https://avatars.mds.yandex.net/get-pdb/1883890/e7576371-1538-45a1-b909-75780deb3f09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526" y="4221088"/>
            <a:ext cx="3780948" cy="254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После одного приема небольшой дозы спиртного алкоголь сохраняется 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мозге,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сердце, почках, желудке </a:t>
            </a:r>
          </a:p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от 49 часов до 15 суток</a:t>
            </a:r>
          </a:p>
        </p:txBody>
      </p:sp>
      <p:pic>
        <p:nvPicPr>
          <p:cNvPr id="3" name="Picture 5" descr="C:\Users\Марианна\Desktop\n69n-s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96952"/>
            <a:ext cx="4187801" cy="24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21088"/>
            <a:ext cx="2212851" cy="253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Марианна\Desktop\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72816"/>
            <a:ext cx="3609511" cy="230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При употреблении алкоголя  исчезают запреты, беспокойство и волнение, они уступают место ощущению эйфории, ухудшается зрение, </a:t>
            </a:r>
          </a:p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речь и координация движений</a:t>
            </a:r>
          </a:p>
        </p:txBody>
      </p:sp>
      <p:pic>
        <p:nvPicPr>
          <p:cNvPr id="65538" name="Picture 2" descr="https://i.ytimg.com/vi/fCJutT0aKmQ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422446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540" name="AutoShape 4" descr="https://www.diablovalleytreatment.com/wp-content/uploads/2019/06/Parents-of-Addicts-5-Signs-You%E2%80%99re-Enabling-Addiction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5542" name="Picture 6" descr="D:\Parents-of-Addicts-5-Signs-You’re-Enabling-Addiction-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4364858" cy="291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трезвость\CCF04092019_0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1452" r="14841" b="29575"/>
          <a:stretch/>
        </p:blipFill>
        <p:spPr bwMode="auto">
          <a:xfrm>
            <a:off x="6156176" y="2991237"/>
            <a:ext cx="2520280" cy="368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С55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 50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Немчин Т. А. Личность и алкоголизм / Т. А. Немчин, С. В. Цыцарев ; Ленинградский гос. ун-т. - Л. : 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Изд-во Ленинградского ун-та, 1989. - 192 с.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068960"/>
            <a:ext cx="56521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монографии раскрываются основные проблемы психологии алкоголизма, разрабатывается медико-психологическая концепция патологического влечения к алкоголю, анализируются основные задачи и методы психологической помощи при этом заболевании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0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 сильно пьющих людей развивается  алкогольный гепатит и цирроз печени, увеличивается селезенка</a:t>
            </a:r>
          </a:p>
        </p:txBody>
      </p:sp>
      <p:pic>
        <p:nvPicPr>
          <p:cNvPr id="7" name="Picture 3" descr="D:\Top-10-Side-Effects-Of-Drinking-Beer-1.jpg"/>
          <p:cNvPicPr>
            <a:picLocks noChangeAspect="1" noChangeArrowheads="1"/>
          </p:cNvPicPr>
          <p:nvPr/>
        </p:nvPicPr>
        <p:blipFill>
          <a:blip r:embed="rId2" cstate="print"/>
          <a:srcRect l="1370" t="2617" r="1383" b="3162"/>
          <a:stretch>
            <a:fillRect/>
          </a:stretch>
        </p:blipFill>
        <p:spPr bwMode="auto">
          <a:xfrm>
            <a:off x="251520" y="1484783"/>
            <a:ext cx="5472608" cy="277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4" name="Picture 2" descr="Цирроз печени - стадии, признаки и симптомы, лечение http://gashakarn.cf/3fuGO/ Цирроз печени – это прогрессирующее заболевание печени, носящее хронический характер и характеризующееся замещением соединительной тканью нормальных клеток печени. Появиться цирроз печени мо&#10;&#10;Вышеперечисленные симптомы обычно развиваются постепенно, и человек, который долгое время страдает от хронических болезней печени или каких-либо еще органов, может не заметить их.&#10;&#10;Для постановки верного диагноза специалист (гепатолог либо гастроэнтеролог), проведя осмотр больного, направляет его на следующие процедуры:&#10;  анализ крови на маркеры вирусного гепатита,&#10;  биохимический анализ крови,&#10;  ультразвуковое исследование печени и прочих органов брюшной полости,&#10;  ЭГДС (гастроскопия), чтобы оценить, в каком состоянии находятся вены пищевода, и определить возможный риск кровотечения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437112"/>
            <a:ext cx="5591207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knpcn.ru/wp-content/uploads/2018/09/%D0%BA%D0%BE%D0%BD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276872"/>
            <a:ext cx="3750828" cy="4448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Ежегодно в Российской Федерации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11 сентября в целях борьбы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 алкогольной зависимостью и популяризацией трезвого образа жизни проводится Всероссийский день трезвости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Продолжительность жизни сильно пьющих на 10 – 12 лет меньше средней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447190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418" name="AutoShape 2" descr="https://us.123rf.com/450wm/andreyuu/andreyuu1509/andreyuu150900038/45076242-life-concept-portrait-of-a-senior-man-thinking-about-something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0419" name="Picture 3" descr="D:\45076242-life-concept-portrait-of-a-senior-man-thinking-about-somet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277540" cy="310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019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Метод убеждения. Как заставить наркомана или алкоголика лечиться: Учебное пособие / Джонсон В., - 2-е изд. - М.:ИОИ, 2016. - 113 с.: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ISBN 978-5-94193-836-0 - Режим доступа: http://znanium.com/catalog/product/940839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72348"/>
            <a:ext cx="5436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Книга Вернона Джонсона описывает метод, который является важным инструментом в лечении смертельно опасного заболевания, которое называется «химическая зависимость». Этот термин включает в себя алкоголизм и другие виды наркомании</a:t>
            </a:r>
          </a:p>
        </p:txBody>
      </p:sp>
      <p:sp>
        <p:nvSpPr>
          <p:cNvPr id="73732" name="AutoShape 4" descr="https://img.yakaboo.ua/media/catalog/product/cache/2/image/200x300/234c7c011ba026e66d29567e1be1d1f7/i/m/img109_2_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3734" name="AutoShape 6" descr="https://img.yakaboo.ua/media/catalog/product/cache/2/image/200x300/234c7c011ba026e66d29567e1be1d1f7/i/m/img109_2_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3736" name="AutoShape 8" descr="https://img.yakaboo.ua/media/catalog/product/cache/2/image/200x300/234c7c011ba026e66d29567e1be1d1f7/i/m/img109_2_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3738" name="AutoShape 10" descr="https://ozon-st.cdn.ngenix.net/multimedia/books_covers/10058231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3740" name="AutoShape 12" descr="https://ozon-st.cdn.ngenix.net/multimedia/books_covers/10058231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3741" name="Picture 13" descr="D:\1005823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218356"/>
            <a:ext cx="2232248" cy="347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13" name="Горизонтальный свиток 12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Дети и подростки, употребляющие алкоголь подвержены инфекционным заболеваниям</a:t>
            </a:r>
          </a:p>
        </p:txBody>
      </p:sp>
      <p:sp>
        <p:nvSpPr>
          <p:cNvPr id="61442" name="AutoShape 2" descr="https://schoolcard.pro/blog/wp-content/uploads/2016/12/alk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43" name="Picture 3" descr="D:\al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989421" cy="239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7" name="AutoShape 7" descr="https://s9.stc.all.kpcdn.net/share/i/4/1319598/wx10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48" name="Picture 8" descr="D:\wx1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221088"/>
            <a:ext cx="3708412" cy="24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20888"/>
            <a:ext cx="2214562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41582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Подростковый алкоголизм возникает и при чрезмерном употреблении пива</a:t>
            </a:r>
          </a:p>
        </p:txBody>
      </p:sp>
      <p:sp>
        <p:nvSpPr>
          <p:cNvPr id="59394" name="AutoShape 2" descr="http://www.czm.su/sites/default/files/beer-alcohilis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9397" name="AutoShape 5" descr="https://xn----8sbnnbambfrmllc0aj3a1a.xn--p1ai/wp-content/uploads/2019/04/2_4-1024x57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9400" name="Picture 8" descr="https://avatars.mds.yandex.net/get-pdb/1863838/313c346f-d5a4-47cd-9c27-fd1d235dfcdd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383" y="3789040"/>
            <a:ext cx="6173235" cy="262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трезвость\CCF04092019_0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324" r="22905" b="30726"/>
          <a:stretch/>
        </p:blipFill>
        <p:spPr bwMode="auto">
          <a:xfrm>
            <a:off x="6228184" y="2590994"/>
            <a:ext cx="2664296" cy="411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Ю71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Ш 37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Шевердин С.Н. У опасной черты: как уберечь детей от алкоголя / С.Н. Шевердин. - 2-е изд., перераб. и доп. - М. : Педагогика, 1987. - 160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072348"/>
            <a:ext cx="5940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Автор книги анализирует причины возникновения пьянства и ошибки в воспитании, которые,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могут привести к формированию вредных привычек у подростков. Книга адресована родителям, на которых в первую очередь лежит ответственность за воспитание здорового поколения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15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Злоупотребление алкоголем ведет к деградации личности, делает человека психически неуравновешенным. </a:t>
            </a:r>
          </a:p>
          <a:p>
            <a:pPr algn="ctr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70% преступлений против личности совершается людьми в состоянии алкогольного опьянения</a:t>
            </a:r>
          </a:p>
        </p:txBody>
      </p:sp>
      <p:pic>
        <p:nvPicPr>
          <p:cNvPr id="3" name="Рисунок 2" descr="011111111162_large3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700" y="2636912"/>
            <a:ext cx="5400600" cy="404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Пристрастие к алкоголю - причина различных преступлений</a:t>
            </a:r>
          </a:p>
        </p:txBody>
      </p:sp>
      <p:sp>
        <p:nvSpPr>
          <p:cNvPr id="58370" name="AutoShape 2" descr="https://tagileparhiya.ru/wp-content/uploads/2017/03/37667870-borba-s-alkogolizmom-metanoy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8371" name="Picture 3" descr="D:\37667870-borba-s-alkogolizmom-metanoy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325230" cy="288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3" name="Picture 5" descr="https://i.ytimg.com/vi/W_CaTzqSZVk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56992"/>
            <a:ext cx="5904656" cy="332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трезвость\CCF04092019_0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1550" r="20409" b="32668"/>
          <a:stretch/>
        </p:blipFill>
        <p:spPr bwMode="auto">
          <a:xfrm>
            <a:off x="6156176" y="2611582"/>
            <a:ext cx="2736304" cy="416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Ю71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З-17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Заиграев Г.Г. Борьба с алкоголизмом: проблемы, пути решения / Г.Г. Заиграев. - М. : Мысль, 1986. - 157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072348"/>
            <a:ext cx="5724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Книга посвящена острой социальной проблеме - борьбе с пьянством и алкоголизмом. Автор раскрывает условия и причины, порождающие их, и последствия, к которым ведет употребление спиртных напитков, особо останавливаясь на вреде алкоголя для подростков и женщин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76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24744"/>
            <a:ext cx="31085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Вред алкоголя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очевиден 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314096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Алкогольная продукция, которая выпускается негосударственными предприятиями, содержит большое количество ядовитых веществ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242" name="AutoShape 2" descr="https://dentconsult.ru/wp-content/uploads/2016/04/alkog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43" name="Picture 3" descr="D:\alkog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755523" cy="282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5" name="AutoShape 5" descr="https://cdn.tvc.ru/pictures/o/363/2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46" name="Picture 6" descr="D:\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170040" cy="277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029" y="2459504"/>
            <a:ext cx="812594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В трезвости – </a:t>
            </a:r>
          </a:p>
          <a:p>
            <a:pPr algn="ctr"/>
            <a:r>
              <a:rPr lang="ru-RU" sz="60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счастье народа</a:t>
            </a:r>
            <a:endParaRPr lang="ru-RU" sz="6000" b="1" cap="all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44" y="2921169"/>
            <a:ext cx="8856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20000" dist="1000" dir="5400000" sy="-100000" algn="bl" rotWithShape="0"/>
                </a:effectLst>
                <a:latin typeface="Bookman Old Style" panose="02050604050505020204" pitchFamily="18" charset="0"/>
              </a:rPr>
              <a:t>Немного истории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/>
            </a:r>
            <a:br>
              <a:rPr lang="ru-RU" sz="45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endParaRPr lang="ru-RU" sz="4500" b="1" cap="all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Борьба с пьянством и алкоголизмом — одна из наиболее значимых социальных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проблем, определяется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прежде всего, значительной распространенностью употребления алкоголя и его вредными последствиями для   здоровья населения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56" y="2708920"/>
            <a:ext cx="7000688" cy="393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трезвость\CCF04092019_0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r="7120" b="21195"/>
          <a:stretch/>
        </p:blipFill>
        <p:spPr bwMode="auto">
          <a:xfrm>
            <a:off x="6660232" y="2276872"/>
            <a:ext cx="2346488" cy="334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трезвость\CCF04092019_00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6" b="22019"/>
          <a:stretch/>
        </p:blipFill>
        <p:spPr bwMode="auto">
          <a:xfrm>
            <a:off x="5652120" y="3402275"/>
            <a:ext cx="2304256" cy="335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21126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Заиграев Г.Г. Алкоголизм и пьянство в России. Пути выхода из кризисной ситуации / Г.Г. Заиграев // Социологические исследования. – 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2009. - №8. – С.74-84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703016"/>
            <a:ext cx="53640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статье рассматривается антиалкогольная политика государства вплоть до принятия Федерального закона, содержащего новые, лишенные прежде допущенных ошибок, подходы, цели и содержание алкогольной политики;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пути и средства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реализации этих целей</a:t>
            </a:r>
          </a:p>
        </p:txBody>
      </p:sp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915" y="140951"/>
            <a:ext cx="1044386" cy="10558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135500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4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836" y="260648"/>
            <a:ext cx="7524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Все больше молодых людей отказывается от алкоголя и выбирают трезвый образ жизни.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Девиз молодых трезвенников: 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«Трезвость норма жизни»</a:t>
            </a:r>
          </a:p>
        </p:txBody>
      </p:sp>
      <p:pic>
        <p:nvPicPr>
          <p:cNvPr id="4098" name="Picture 2" descr="https://content.foto.my.mail.ru/mail/konovalovserg/_blogs/i-320.jpg"/>
          <p:cNvPicPr>
            <a:picLocks noChangeAspect="1" noChangeArrowheads="1"/>
          </p:cNvPicPr>
          <p:nvPr/>
        </p:nvPicPr>
        <p:blipFill>
          <a:blip r:embed="rId2" cstate="print"/>
          <a:srcRect b="14321"/>
          <a:stretch>
            <a:fillRect/>
          </a:stretch>
        </p:blipFill>
        <p:spPr bwMode="auto">
          <a:xfrm>
            <a:off x="117662" y="2708920"/>
            <a:ext cx="890867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Трезвость дает человеку возможность раскрыть и развить все свои творческие, интеллектуальные и духовные возможности, переданные ему родителями по наследству</a:t>
            </a:r>
          </a:p>
        </p:txBody>
      </p:sp>
      <p:pic>
        <p:nvPicPr>
          <p:cNvPr id="3074" name="Picture 2" descr="https://avatars.mds.yandex.net/get-pdb/812271/4434eaac-d54b-40bf-806c-cf4c9f8caf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AutoShape 4" descr="https://rusunion.com/img/turistam/kuda-poehat/2018/06/kak-poluchit-grazhdanstvo-chehii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7" name="Picture 5" descr="D: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3861048"/>
            <a:ext cx="4283460" cy="285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трезвость\CCF04092019_0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1" r="12421" b="33854"/>
          <a:stretch/>
        </p:blipFill>
        <p:spPr bwMode="auto">
          <a:xfrm>
            <a:off x="6228184" y="2987020"/>
            <a:ext cx="2376264" cy="375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Т3(2)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 83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Протько Т.С. В борьбе за трезвость : страницы истории / Т.С. Протько ; под ред. М. О. Бича. - Минск : Наука и техника, 1988. - 165 с.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072348"/>
            <a:ext cx="5436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На большом документальном материале рассмотрены вопросы, связанные с борьбой трудящихся нашей страны, передовой части интеллигенции с пьянством и алкоголизмом, отражена политика царизма в области производства и распространения алкоголя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0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Трезвость укрепляет человека нравственно. Трезвый человек чувствует себя уверенно, так как он умеет отстаивать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себя как личность</a:t>
            </a:r>
          </a:p>
        </p:txBody>
      </p:sp>
      <p:sp>
        <p:nvSpPr>
          <p:cNvPr id="71682" name="AutoShape 2" descr="https://ldaily.ua/wp-content/uploads/2017/04/69906525-elnariz-businessman-think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683" name="Picture 3" descr="D:\69906525-elnariz-businessman-thin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421227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685" name="AutoShape 5" descr="https://hyser.com.ua/images/2015/11/16/DzuFFybK3FFWFwIeTylRLrBP0Dc8yaH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686" name="Picture 6" descr="D:\DzuFFybK3FFWFwIeTylRLrBP0Dc8yaH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4536504" cy="290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Трезвость – это ясный ум.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Недаром в народе высшей похвалой является эпитет «трезвый»: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трезвое решение, трезвый ум,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трезвая политика</a:t>
            </a:r>
          </a:p>
        </p:txBody>
      </p:sp>
      <p:pic>
        <p:nvPicPr>
          <p:cNvPr id="70658" name="Picture 2" descr="http://smolcso.ru/images/u/3-66561_1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46769"/>
            <a:ext cx="6552729" cy="448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Без трезвости немыслим образ здорового, сильного, красивого и успешного человека. Где трезвость, там и победа.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Трезвость – это престижное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состояние человека</a:t>
            </a:r>
          </a:p>
        </p:txBody>
      </p:sp>
      <p:pic>
        <p:nvPicPr>
          <p:cNvPr id="69634" name="Picture 2" descr="https://i.ytimg.com/vi/VKxWi_6JjeM/maxresdefault.jpg"/>
          <p:cNvPicPr>
            <a:picLocks noChangeAspect="1" noChangeArrowheads="1"/>
          </p:cNvPicPr>
          <p:nvPr/>
        </p:nvPicPr>
        <p:blipFill>
          <a:blip r:embed="rId2" cstate="print"/>
          <a:srcRect r="11559"/>
          <a:stretch>
            <a:fillRect/>
          </a:stretch>
        </p:blipFill>
        <p:spPr bwMode="auto">
          <a:xfrm>
            <a:off x="1085244" y="2234060"/>
            <a:ext cx="6973513" cy="443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93442"/>
            <a:ext cx="9144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ТРЕЗВЫЙ ДОМ!</a:t>
            </a:r>
            <a:b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endParaRPr lang="ru-RU" sz="4500" b="1" cap="all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ТРЕЗВАЯ СЕМЬЯ!</a:t>
            </a:r>
            <a:b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endParaRPr lang="ru-RU" sz="4500" b="1" cap="all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ТРЕЗВОЕ ОБЩЕСТВО!</a:t>
            </a:r>
            <a:b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endParaRPr lang="ru-RU" sz="4500" b="1" cap="all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5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СЧАСТЛИВОЕ БУДУЩЕЕ!</a:t>
            </a:r>
            <a:endParaRPr lang="ru-RU" sz="4500" b="1" cap="all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17463" algn="ctr"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Об опьяняющих свойствах спиртных напитков люди узнали не менее чем за 8000 лет до нашей эры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3384376" cy="426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362615"/>
            <a:ext cx="1872208" cy="236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Марианна\Desktop\Влияние на организм челоека\Алкоголь\картинки\v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5" y="1556792"/>
            <a:ext cx="3952695" cy="271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15" y="139827"/>
            <a:ext cx="1044386" cy="1055801"/>
          </a:xfrm>
          <a:prstGeom prst="rect">
            <a:avLst/>
          </a:prstGeom>
          <a:noFill/>
        </p:spPr>
      </p:pic>
      <p:pic>
        <p:nvPicPr>
          <p:cNvPr id="1033" name="Picture 9" descr="D:\трезвость\CCF04092019_0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2087" b="-2087"/>
          <a:stretch/>
        </p:blipFill>
        <p:spPr bwMode="auto">
          <a:xfrm>
            <a:off x="6660232" y="2204864"/>
            <a:ext cx="2304256" cy="336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трезвость\CCF04092019_0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6"/>
          <a:stretch/>
        </p:blipFill>
        <p:spPr bwMode="auto">
          <a:xfrm>
            <a:off x="5436096" y="3429000"/>
            <a:ext cx="2309424" cy="328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2832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Иванов Д.А. Проблема злоупотребления алкоголем /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Д.А. Иванов // Менеджмент и кадры: 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психология управления, соционика 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и социология. – 2014. - №5. – С. 52-61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924944"/>
            <a:ext cx="5292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статье рассмотрены возникновение и борьба с алкогольной зависимостью с древних времен, зарождение и формирование алкоголизации населения в России, истоки пьянства в вооруженных силах разных стран мира  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403648" y="139827"/>
            <a:ext cx="7344816" cy="113326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332656"/>
            <a:ext cx="453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 Древней Руси пили очень мало.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Лишь на избранные праздники варили медовуху,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брагу или пиво</a:t>
            </a:r>
          </a:p>
        </p:txBody>
      </p:sp>
      <p:pic>
        <p:nvPicPr>
          <p:cNvPr id="6" name="Picture 3" descr="C:\Users\Владелец\Desktop\d921541e8a351d409346183718acad2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034818" y="3356992"/>
            <a:ext cx="5074365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C:\Users\Владелец\Desktop\107_2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295" t="5161" r="2037" b="4412"/>
          <a:stretch/>
        </p:blipFill>
        <p:spPr bwMode="auto">
          <a:xfrm>
            <a:off x="4354680" y="188640"/>
            <a:ext cx="4681816" cy="282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78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Деревни или села имели свой питейный дом или корчму, где подавали пиво,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брагу, меды, квасы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8930" y="1556791"/>
            <a:ext cx="6046140" cy="449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15816" y="6165304"/>
            <a:ext cx="3422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Русская пивоварня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1906</Words>
  <Application>Microsoft Office PowerPoint</Application>
  <PresentationFormat>Экран (4:3)</PresentationFormat>
  <Paragraphs>207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Крисанова Татьяна Николаевна</cp:lastModifiedBy>
  <cp:revision>241</cp:revision>
  <dcterms:modified xsi:type="dcterms:W3CDTF">2019-09-12T09:30:41Z</dcterms:modified>
</cp:coreProperties>
</file>